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entury Gothic" panose="020B0502020202020204" pitchFamily="34" charset="0"/>
      <p:regular r:id="rId37"/>
      <p:bold r:id="rId38"/>
      <p:italic r:id="rId39"/>
      <p:boldItalic r:id="rId40"/>
    </p:embeddedFont>
    <p:embeddedFont>
      <p:font typeface="Libre Franklin" panose="00000500000000000000" charset="0"/>
      <p:regular r:id="rId41"/>
      <p:bold r:id="rId42"/>
      <p:italic r:id="rId43"/>
      <p:boldItalic r:id="rId44"/>
    </p:embeddedFont>
    <p:embeddedFont>
      <p:font typeface="Libre Franklin Medium" panose="020B0604020202020204" charset="0"/>
      <p:regular r:id="rId45"/>
      <p:bold r:id="rId46"/>
      <p:italic r:id="rId47"/>
      <p:boldItalic r:id="rId48"/>
    </p:embeddedFont>
    <p:embeddedFont>
      <p:font typeface="Mangal" panose="02040503050203030202" pitchFamily="18" charset="0"/>
      <p:regular r:id="rId49"/>
      <p:bold r:id="rId50"/>
    </p:embeddedFont>
    <p:embeddedFont>
      <p:font typeface="Nunito" panose="020B0604020202020204" charset="0"/>
      <p:regular r:id="rId51"/>
      <p:bold r:id="rId52"/>
      <p:italic r:id="rId53"/>
      <p:boldItalic r:id="rId54"/>
    </p:embeddedFont>
    <p:embeddedFont>
      <p:font typeface="Poppins" panose="020B060402020202020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D376714-4E25-45D5-B386-D63B5E877322}">
  <a:tblStyle styleId="{0D376714-4E25-45D5-B386-D63B5E87732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5bb33478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65bb3347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5bbf33e5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65bbf33e5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5bbf33e5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65bbf33e5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5bbf33e5f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65bbf33e5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5bbf33e5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65bbf33e5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bbf33e5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65bbf33e5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bbf33e5f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5bbf33e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5bbf33e5f_0_1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65bbf33e5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5bbf33e5f_0_3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65bbf33e5f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5bbf33e5f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65bbf33e5f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5bbf33e5f_0_3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65bbf33e5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5bbf33e5f_0_3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65bbf33e5f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5bbf33e5f_0_3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65bbf33e5f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bbf33e5f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65bbf33e5f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5bbf33e5f_0_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65bbf33e5f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5bbf33e5f_0_3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g65bbf33e5f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5bbf33e5f_0_3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65bbf33e5f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5bbf33e5f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65bbf33e5f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5bbf33e5f_0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65bbf33e5f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5bbf33e5f_0_4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65bbf33e5f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5bbf33e5f_0_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65bbf33e5f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5bbf33e5f_0_4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65bbf33e5f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5bb33478d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65bb33478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5bb33478d_0_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65bb33478d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bb33478d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65bb33478d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Keynote">
  <p:cSld name="Title Slide_Keynot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9647" r="25451" b="23558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 amt="5000"/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2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Motif_speakers">
  <p:cSld name="Blank-Motif_speaker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 rotWithShape="1">
          <a:blip r:embed="rId2">
            <a:alphaModFix/>
          </a:blip>
          <a:srcRect l="3335" r="7656" b="49709"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speakers">
  <p:cSld name="Content_speaker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2"/>
          <p:cNvPicPr preferRelativeResize="0"/>
          <p:nvPr/>
        </p:nvPicPr>
        <p:blipFill rotWithShape="1">
          <a:blip r:embed="rId2">
            <a:alphaModFix/>
          </a:blip>
          <a:srcRect l="24903" r="8995" b="51315"/>
          <a:stretch/>
        </p:blipFill>
        <p:spPr>
          <a:xfrm>
            <a:off x="-2" y="5920394"/>
            <a:ext cx="6096001" cy="93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3"/>
          <p:cNvGrpSpPr/>
          <p:nvPr/>
        </p:nvGrpSpPr>
        <p:grpSpPr>
          <a:xfrm rot="5400000">
            <a:off x="-8358135" y="-198880"/>
            <a:ext cx="12267560" cy="2152569"/>
            <a:chOff x="0" y="-156114"/>
            <a:chExt cx="24535120" cy="4304278"/>
          </a:xfrm>
        </p:grpSpPr>
        <p:sp>
          <p:nvSpPr>
            <p:cNvPr id="79" name="Google Shape;79;p13"/>
            <p:cNvSpPr/>
            <p:nvPr/>
          </p:nvSpPr>
          <p:spPr>
            <a:xfrm>
              <a:off x="23378291" y="2431564"/>
              <a:ext cx="1134300" cy="171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23079220" y="-88970"/>
              <a:ext cx="1455900" cy="423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0776620" y="-88970"/>
              <a:ext cx="2646600" cy="423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20420244" y="-88970"/>
              <a:ext cx="3003000" cy="423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17677877" y="-88971"/>
              <a:ext cx="2785800" cy="314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17608342" y="-88971"/>
              <a:ext cx="2168700" cy="192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14888519" y="-88734"/>
              <a:ext cx="2811900" cy="192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13589856" y="-88970"/>
              <a:ext cx="4137300" cy="352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11104147" y="-111272"/>
              <a:ext cx="4346100" cy="352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9793019" y="-88970"/>
              <a:ext cx="3693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9698211" y="-88970"/>
              <a:ext cx="2259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8502000" y="61758"/>
              <a:ext cx="2646900" cy="2259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821130" y="61996"/>
              <a:ext cx="2985600" cy="2259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829814" y="-88970"/>
              <a:ext cx="29856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975275" y="-88970"/>
              <a:ext cx="9432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608571" y="674793"/>
              <a:ext cx="2916300" cy="16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5092201" y="-155877"/>
              <a:ext cx="1760100" cy="211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443059" y="190760"/>
              <a:ext cx="5232600" cy="297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1264131" y="-156113"/>
              <a:ext cx="4393800" cy="211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1264131" y="-133574"/>
              <a:ext cx="921300" cy="36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734484" y="-133574"/>
              <a:ext cx="621600" cy="36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0" y="885559"/>
              <a:ext cx="447600" cy="2259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0" y="-156114"/>
              <a:ext cx="1286400" cy="334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8462804" y="1591817"/>
              <a:ext cx="6988500" cy="178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9776123" y="-125128"/>
              <a:ext cx="2307900" cy="17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5725" tIns="22850" rIns="45725" bIns="228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d">
  <p:cSld name="BLANK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">
  <p:cSld name="2_Defaul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 rot="10800000">
            <a:off x="-10654" y="5487410"/>
            <a:ext cx="12270014" cy="2152139"/>
            <a:chOff x="0" y="-156114"/>
            <a:chExt cx="24535120" cy="4304278"/>
          </a:xfrm>
        </p:grpSpPr>
        <p:sp>
          <p:nvSpPr>
            <p:cNvPr id="107" name="Google Shape;107;p15"/>
            <p:cNvSpPr/>
            <p:nvPr/>
          </p:nvSpPr>
          <p:spPr>
            <a:xfrm>
              <a:off x="23378291" y="2431564"/>
              <a:ext cx="1134300" cy="1716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9931"/>
                  </a:moveTo>
                  <a:lnTo>
                    <a:pt x="119895" y="63310"/>
                  </a:lnTo>
                  <a:lnTo>
                    <a:pt x="119895" y="0"/>
                  </a:lnTo>
                  <a:lnTo>
                    <a:pt x="0" y="11993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23079220" y="-88970"/>
              <a:ext cx="1455900" cy="423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26531" y="119972"/>
                  </a:lnTo>
                  <a:lnTo>
                    <a:pt x="119918" y="71396"/>
                  </a:lnTo>
                  <a:lnTo>
                    <a:pt x="119918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0776620" y="-88970"/>
              <a:ext cx="2646600" cy="423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5" y="119972"/>
                  </a:lnTo>
                  <a:lnTo>
                    <a:pt x="105351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20420244" y="-88970"/>
              <a:ext cx="3003000" cy="423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692" y="89022"/>
                  </a:lnTo>
                  <a:lnTo>
                    <a:pt x="119960" y="119972"/>
                  </a:lnTo>
                  <a:lnTo>
                    <a:pt x="14247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7677877" y="-88971"/>
              <a:ext cx="2785800" cy="314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0276" y="0"/>
                  </a:moveTo>
                  <a:lnTo>
                    <a:pt x="0" y="73550"/>
                  </a:lnTo>
                  <a:lnTo>
                    <a:pt x="119957" y="119962"/>
                  </a:lnTo>
                  <a:lnTo>
                    <a:pt x="118131" y="0"/>
                  </a:lnTo>
                  <a:lnTo>
                    <a:pt x="9027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7608342" y="-88971"/>
              <a:ext cx="2168700" cy="192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929" y="119938"/>
                  </a:lnTo>
                  <a:lnTo>
                    <a:pt x="119945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4888519" y="-88734"/>
              <a:ext cx="2811900" cy="1925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9957" y="119938"/>
                  </a:lnTo>
                  <a:lnTo>
                    <a:pt x="116928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3589856" y="-88970"/>
              <a:ext cx="4137300" cy="352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53937" y="119966"/>
                  </a:lnTo>
                  <a:lnTo>
                    <a:pt x="119971" y="65643"/>
                  </a:lnTo>
                  <a:lnTo>
                    <a:pt x="38436" y="0"/>
                  </a:lnTo>
                  <a:lnTo>
                    <a:pt x="0" y="0"/>
                  </a:lnTo>
                </a:path>
              </a:pathLst>
            </a:custGeom>
            <a:solidFill>
              <a:srgbClr val="78E0E6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1104147" y="-111272"/>
              <a:ext cx="4346100" cy="352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270" y="0"/>
                  </a:moveTo>
                  <a:lnTo>
                    <a:pt x="0" y="59126"/>
                  </a:lnTo>
                  <a:lnTo>
                    <a:pt x="119972" y="119966"/>
                  </a:lnTo>
                  <a:lnTo>
                    <a:pt x="68629" y="0"/>
                  </a:lnTo>
                  <a:lnTo>
                    <a:pt x="2627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9793019" y="-88970"/>
              <a:ext cx="3693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5935" y="0"/>
                  </a:moveTo>
                  <a:lnTo>
                    <a:pt x="0" y="119393"/>
                  </a:lnTo>
                  <a:lnTo>
                    <a:pt x="119679" y="0"/>
                  </a:lnTo>
                  <a:lnTo>
                    <a:pt x="35935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9698211" y="-88970"/>
              <a:ext cx="225900" cy="195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61298" y="119393"/>
                  </a:lnTo>
                  <a:lnTo>
                    <a:pt x="119480" y="0"/>
                  </a:lnTo>
                  <a:lnTo>
                    <a:pt x="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8502000" y="61758"/>
              <a:ext cx="2646900" cy="2259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5" y="81832"/>
                  </a:moveTo>
                  <a:lnTo>
                    <a:pt x="58436" y="0"/>
                  </a:lnTo>
                  <a:lnTo>
                    <a:pt x="0" y="119947"/>
                  </a:lnTo>
                  <a:lnTo>
                    <a:pt x="119955" y="81832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6821130" y="61996"/>
              <a:ext cx="2985600" cy="2259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60" y="0"/>
                  </a:moveTo>
                  <a:lnTo>
                    <a:pt x="0" y="32670"/>
                  </a:lnTo>
                  <a:lnTo>
                    <a:pt x="68158" y="119947"/>
                  </a:lnTo>
                  <a:lnTo>
                    <a:pt x="119960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6829814" y="-88970"/>
              <a:ext cx="29856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15" y="0"/>
                  </a:moveTo>
                  <a:lnTo>
                    <a:pt x="0" y="119854"/>
                  </a:lnTo>
                  <a:lnTo>
                    <a:pt x="119960" y="28759"/>
                  </a:lnTo>
                  <a:lnTo>
                    <a:pt x="115287" y="0"/>
                  </a:lnTo>
                  <a:lnTo>
                    <a:pt x="2415" y="0"/>
                  </a:lnTo>
                </a:path>
              </a:pathLst>
            </a:custGeom>
            <a:solidFill>
              <a:srgbClr val="0D4566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5975275" y="-88970"/>
              <a:ext cx="943200" cy="808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12209" y="119854"/>
                  </a:lnTo>
                  <a:lnTo>
                    <a:pt x="11987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5608571" y="674793"/>
              <a:ext cx="2916300" cy="1642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59" y="119928"/>
                  </a:moveTo>
                  <a:lnTo>
                    <a:pt x="50165" y="0"/>
                  </a:lnTo>
                  <a:lnTo>
                    <a:pt x="0" y="95179"/>
                  </a:lnTo>
                  <a:lnTo>
                    <a:pt x="119959" y="11992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5092201" y="-155877"/>
              <a:ext cx="1760100" cy="211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36866" y="119944"/>
                  </a:lnTo>
                  <a:lnTo>
                    <a:pt x="119932" y="45930"/>
                  </a:lnTo>
                  <a:lnTo>
                    <a:pt x="59966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443059" y="190760"/>
              <a:ext cx="5232600" cy="297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77" y="70370"/>
                  </a:moveTo>
                  <a:lnTo>
                    <a:pt x="19273" y="0"/>
                  </a:lnTo>
                  <a:lnTo>
                    <a:pt x="0" y="119960"/>
                  </a:lnTo>
                  <a:lnTo>
                    <a:pt x="119977" y="70370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264131" y="-156113"/>
              <a:ext cx="4393800" cy="211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5" y="0"/>
                  </a:moveTo>
                  <a:lnTo>
                    <a:pt x="0" y="20867"/>
                  </a:lnTo>
                  <a:lnTo>
                    <a:pt x="119973" y="119944"/>
                  </a:lnTo>
                  <a:lnTo>
                    <a:pt x="105195" y="0"/>
                  </a:lnTo>
                  <a:lnTo>
                    <a:pt x="25195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1264131" y="-133574"/>
              <a:ext cx="921300" cy="36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20" y="0"/>
                  </a:moveTo>
                  <a:lnTo>
                    <a:pt x="0" y="119679"/>
                  </a:lnTo>
                  <a:lnTo>
                    <a:pt x="119871" y="0"/>
                  </a:lnTo>
                  <a:lnTo>
                    <a:pt x="922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734484" y="-133574"/>
              <a:ext cx="621600" cy="36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06073" y="119679"/>
                  </a:lnTo>
                  <a:lnTo>
                    <a:pt x="119809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0" y="885559"/>
              <a:ext cx="447600" cy="2259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10157"/>
                  </a:moveTo>
                  <a:lnTo>
                    <a:pt x="119735" y="119947"/>
                  </a:lnTo>
                  <a:lnTo>
                    <a:pt x="0" y="0"/>
                  </a:lnTo>
                  <a:lnTo>
                    <a:pt x="0" y="110157"/>
                  </a:lnTo>
                </a:path>
              </a:pathLst>
            </a:custGeom>
            <a:solidFill>
              <a:srgbClr val="0A2C5B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0" y="-156114"/>
              <a:ext cx="1286400" cy="3342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38938"/>
                  </a:lnTo>
                  <a:lnTo>
                    <a:pt x="41531" y="119964"/>
                  </a:lnTo>
                  <a:lnTo>
                    <a:pt x="119908" y="13191"/>
                  </a:lnTo>
                  <a:lnTo>
                    <a:pt x="68820" y="0"/>
                  </a:lnTo>
                  <a:lnTo>
                    <a:pt x="0" y="0"/>
                  </a:lnTo>
                </a:path>
              </a:pathLst>
            </a:custGeom>
            <a:solidFill>
              <a:srgbClr val="104388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8462804" y="1591817"/>
              <a:ext cx="6988500" cy="178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83" y="119933"/>
                  </a:moveTo>
                  <a:lnTo>
                    <a:pt x="0" y="48211"/>
                  </a:lnTo>
                  <a:lnTo>
                    <a:pt x="45425" y="0"/>
                  </a:lnTo>
                  <a:lnTo>
                    <a:pt x="119983" y="119933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9776123" y="-125128"/>
              <a:ext cx="2307900" cy="173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9103" y="0"/>
                  </a:moveTo>
                  <a:lnTo>
                    <a:pt x="0" y="13424"/>
                  </a:lnTo>
                  <a:lnTo>
                    <a:pt x="70524" y="119931"/>
                  </a:lnTo>
                  <a:lnTo>
                    <a:pt x="119948" y="0"/>
                  </a:lnTo>
                  <a:lnTo>
                    <a:pt x="19103" y="0"/>
                  </a:lnTo>
                </a:path>
              </a:pathLst>
            </a:custGeom>
            <a:solidFill>
              <a:srgbClr val="146899"/>
            </a:solidFill>
            <a:ln>
              <a:noFill/>
            </a:ln>
          </p:spPr>
          <p:txBody>
            <a:bodyPr spcFirstLastPara="1" wrap="square" lIns="44975" tIns="22475" rIns="44975" bIns="224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CI/CD">
  <p:cSld name="1_Title Slide_CI/CD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67734" y="0"/>
            <a:ext cx="12259734" cy="6858001"/>
          </a:xfrm>
          <a:prstGeom prst="rect">
            <a:avLst/>
          </a:prstGeom>
          <a:gradFill>
            <a:gsLst>
              <a:gs pos="0">
                <a:srgbClr val="B0500F"/>
              </a:gs>
              <a:gs pos="18000">
                <a:srgbClr val="ED8037"/>
              </a:gs>
              <a:gs pos="100000">
                <a:srgbClr val="F2913C"/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t="9647" r="25451" b="23558"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 amt="5000"/>
          </a:blip>
          <a:srcRect t="25234"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2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63" y="343142"/>
            <a:ext cx="5029200" cy="197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_Slide_Site_Reliability_Engineering">
  <p:cSld name="1_Title_Slide_Site_Reliability_Engineering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B887CF"/>
              </a:gs>
              <a:gs pos="99000">
                <a:srgbClr val="EECAFD"/>
              </a:gs>
              <a:gs pos="100000">
                <a:srgbClr val="EECAFD"/>
              </a:gs>
            </a:gsLst>
            <a:lin ang="1380000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t="9647" r="25451" b="23558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 rotWithShape="1">
          <a:blip r:embed="rId3">
            <a:alphaModFix amt="5000"/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2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_Slide_Cloud_Native_Infrastructure">
  <p:cSld name="2_Title_Slide_Cloud_Native_Infrastructur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6D6FF"/>
              </a:gs>
              <a:gs pos="99000">
                <a:srgbClr val="B7CFFE"/>
              </a:gs>
              <a:gs pos="100000">
                <a:srgbClr val="B7CFFE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t="9647" r="25451" b="23558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 rotWithShape="1">
          <a:blip r:embed="rId3">
            <a:alphaModFix amt="5000"/>
          </a:blip>
          <a:srcRect t="25234"/>
          <a:stretch/>
        </p:blipFill>
        <p:spPr>
          <a:xfrm>
            <a:off x="0" y="21268"/>
            <a:ext cx="1223009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2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Cultural_Transformations">
  <p:cSld name="1_Title Slide_Cultural_Transformation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7377"/>
              </a:gs>
              <a:gs pos="3000">
                <a:srgbClr val="F57377"/>
              </a:gs>
              <a:gs pos="99000">
                <a:srgbClr val="F28180"/>
              </a:gs>
              <a:gs pos="100000">
                <a:srgbClr val="F28180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7" name="Google Shape;47;p6"/>
          <p:cNvPicPr preferRelativeResize="0"/>
          <p:nvPr/>
        </p:nvPicPr>
        <p:blipFill rotWithShape="1">
          <a:blip r:embed="rId2">
            <a:alphaModFix/>
          </a:blip>
          <a:srcRect t="9647" r="25451" b="23558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 rotWithShape="1">
          <a:blip r:embed="rId3">
            <a:alphaModFix amt="5000"/>
          </a:blip>
          <a:srcRect t="25234"/>
          <a:stretch/>
        </p:blipFill>
        <p:spPr>
          <a:xfrm>
            <a:off x="0" y="-1488"/>
            <a:ext cx="122300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63" y="343142"/>
            <a:ext cx="5029200" cy="197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_DevSecOps">
  <p:cSld name="1_Title Slide_DevSecOp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  <a:gs pos="100000">
                <a:srgbClr val="A0DD81"/>
              </a:gs>
            </a:gsLst>
            <a:lin ang="12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 t="9647" r="25451" b="23558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 rotWithShape="1">
          <a:blip r:embed="rId3">
            <a:alphaModFix amt="5000"/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2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0" name="Google Shape;60;p7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_mic">
  <p:cSld name="Content_mic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1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049" y="198081"/>
            <a:ext cx="1200150" cy="4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8"/>
          <p:cNvPicPr preferRelativeResize="0"/>
          <p:nvPr/>
        </p:nvPicPr>
        <p:blipFill rotWithShape="1">
          <a:blip r:embed="rId3">
            <a:alphaModFix/>
          </a:blip>
          <a:srcRect l="33870"/>
          <a:stretch/>
        </p:blipFill>
        <p:spPr>
          <a:xfrm>
            <a:off x="0" y="5472765"/>
            <a:ext cx="5443114" cy="13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_mic">
  <p:cSld name="1_Content_mic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sz="4400" b="1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9049" y="198081"/>
            <a:ext cx="1200150" cy="4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3">
            <a:alphaModFix/>
          </a:blip>
          <a:srcRect l="3016" t="-2" r="18225" b="48137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/>
          <p:cNvPicPr preferRelativeResize="0"/>
          <p:nvPr/>
        </p:nvPicPr>
        <p:blipFill rotWithShape="1">
          <a:blip r:embed="rId4">
            <a:alphaModFix/>
          </a:blip>
          <a:srcRect t="43866" r="34872"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Motif_mic">
  <p:cSld name="Blank-Motif_mic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l="26078" r="3312" b="47994"/>
          <a:stretch/>
        </p:blipFill>
        <p:spPr>
          <a:xfrm>
            <a:off x="1" y="5936315"/>
            <a:ext cx="6096000" cy="93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0">
                <a:srgbClr val="3F2464"/>
              </a:gs>
              <a:gs pos="48000">
                <a:srgbClr val="3F2464"/>
              </a:gs>
              <a:gs pos="86000">
                <a:srgbClr val="A41E8F"/>
              </a:gs>
              <a:gs pos="99000">
                <a:srgbClr val="FD5632"/>
              </a:gs>
              <a:gs pos="100000">
                <a:srgbClr val="FD5632"/>
              </a:gs>
            </a:gsLst>
            <a:lin ang="216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6">
            <a:alphaModFix amt="5000"/>
          </a:blip>
          <a:srcRect l="311" t="25429" b="64721"/>
          <a:stretch/>
        </p:blipFill>
        <p:spPr>
          <a:xfrm>
            <a:off x="0" y="0"/>
            <a:ext cx="12192000" cy="90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49049" y="198081"/>
            <a:ext cx="1200150" cy="4715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wasp.org/index.php/OWASP_Glue_Tool_Projec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uice-shop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tonyuv@versprite.com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linkedin.com/in/tonyu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body" idx="2"/>
          </p:nvPr>
        </p:nvSpPr>
        <p:spPr>
          <a:xfrm>
            <a:off x="473850" y="3242650"/>
            <a:ext cx="4902600" cy="22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280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Getting Your Security Program to Shift Left: </a:t>
            </a:r>
            <a:r>
              <a:rPr lang="en-US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Operationalizing Security Controls</a:t>
            </a:r>
            <a:endParaRPr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25" y="5598725"/>
            <a:ext cx="2713650" cy="992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/>
        </p:nvSpPr>
        <p:spPr>
          <a:xfrm>
            <a:off x="0" y="1184550"/>
            <a:ext cx="120015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4925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DevSecOps Landscape</a:t>
            </a:r>
            <a:endParaRPr sz="30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" name="Google Shape;197;p25" descr="xdevsecops-process.png"/>
          <p:cNvPicPr preferRelativeResize="0"/>
          <p:nvPr/>
        </p:nvPicPr>
        <p:blipFill rotWithShape="1">
          <a:blip r:embed="rId3">
            <a:alphaModFix/>
          </a:blip>
          <a:srcRect t="1830" b="1839"/>
          <a:stretch/>
        </p:blipFill>
        <p:spPr>
          <a:xfrm>
            <a:off x="464376" y="1822448"/>
            <a:ext cx="9487153" cy="40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/>
        </p:nvSpPr>
        <p:spPr>
          <a:xfrm>
            <a:off x="0" y="1184550"/>
            <a:ext cx="65226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4925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Building an AppSec Pipeline</a:t>
            </a:r>
            <a:endParaRPr sz="24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An AppSec pipeline integrates activities like SAST, DAST as part of process to test, validate, fix and deploy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OWASP has a sample pipeline schematic denoting where integrated testing can occur (see right)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Tools such as OWASP Glue are interesting and still supported to help security efforts in CI/ CD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Ruby Gems project that is fairly well-maintained.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Similar to </a:t>
            </a:r>
            <a:r>
              <a:rPr lang="en-US" sz="1600" dirty="0" err="1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StackStorm</a:t>
            </a: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 in the sense you are also automating AppSec pipeline </a:t>
            </a:r>
            <a:r>
              <a:rPr lang="en-US" sz="1600" u="sng" dirty="0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https://www.owasp.org/index.php/OWASP_Glue_Tool_Project</a:t>
            </a: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4" name="Google Shape;204;p26" descr="Screen Shot 2018-12-19 at 3.40.17 AM.png"/>
          <p:cNvPicPr preferRelativeResize="0"/>
          <p:nvPr/>
        </p:nvPicPr>
        <p:blipFill rotWithShape="1">
          <a:blip r:embed="rId4">
            <a:alphaModFix/>
          </a:blip>
          <a:srcRect l="-3033" r="-3033"/>
          <a:stretch/>
        </p:blipFill>
        <p:spPr>
          <a:xfrm>
            <a:off x="6012611" y="1265738"/>
            <a:ext cx="6147819" cy="497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/>
        </p:nvSpPr>
        <p:spPr>
          <a:xfrm>
            <a:off x="0" y="1309725"/>
            <a:ext cx="121920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7200" b="1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Planning DevSecOps</a:t>
            </a:r>
            <a:endParaRPr sz="7200" b="1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800" b="1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Defining Goals &amp; Leveraging Threat Modeling to Implement DevSecOps Activities</a:t>
            </a:r>
            <a:endParaRPr sz="4800" b="1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4800" b="1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8" descr="Screen Shot 2018-12-18 at 8.48.22 PM.png"/>
          <p:cNvPicPr preferRelativeResize="0"/>
          <p:nvPr/>
        </p:nvPicPr>
        <p:blipFill rotWithShape="1">
          <a:blip r:embed="rId3">
            <a:alphaModFix/>
          </a:blip>
          <a:srcRect l="32631" r="15614"/>
          <a:stretch/>
        </p:blipFill>
        <p:spPr>
          <a:xfrm>
            <a:off x="7488178" y="921300"/>
            <a:ext cx="4703831" cy="53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0" y="921300"/>
            <a:ext cx="84792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Threat Models as Blueprints</a:t>
            </a:r>
            <a:endParaRPr sz="36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Mapping Automation Opportunities into the SDLC</a:t>
            </a:r>
            <a:endParaRPr sz="18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Threat Modeling not just a point in time activity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Application Threat models provide blueprint for S-SDLC activities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PASTA as a Risk Centric Approach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Poppins"/>
              <a:buChar char="○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Full stack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Poppins"/>
              <a:buChar char="○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Threat integration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Poppins"/>
              <a:buChar char="○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Exploit testing automation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Poppins"/>
              <a:buChar char="○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Building Security-In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Poppins"/>
              <a:buChar char="○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Building Compliance-In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Provides a collaborative approach to make DevSecOps a planned success vs. ad hoc wish.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versprite.com/security-offerings/appsec/application-threat-modeling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28"/>
          <p:cNvSpPr/>
          <p:nvPr/>
        </p:nvSpPr>
        <p:spPr>
          <a:xfrm>
            <a:off x="7305250" y="1295200"/>
            <a:ext cx="1211400" cy="6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075" y="909712"/>
            <a:ext cx="10135734" cy="5637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461" y="1882681"/>
            <a:ext cx="11614584" cy="41865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0" y="1004925"/>
            <a:ext cx="121920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22475" rIns="44975" bIns="22475" anchor="t" anchorCtr="0">
            <a:noAutofit/>
          </a:bodyPr>
          <a:lstStyle/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800" b="1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PASTA Threat Modeling Methodology</a:t>
            </a:r>
            <a:endParaRPr sz="4800" b="1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3000" b="1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Incorporate Security Earlier in the SDLC Process</a:t>
            </a:r>
            <a:endParaRPr sz="3000" b="1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4800" b="1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4800" b="1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1" descr="Screen Shot 2018-12-18 at 8.48.22 PM.png"/>
          <p:cNvPicPr preferRelativeResize="0"/>
          <p:nvPr/>
        </p:nvPicPr>
        <p:blipFill rotWithShape="1">
          <a:blip r:embed="rId3">
            <a:alphaModFix/>
          </a:blip>
          <a:srcRect l="32631" r="15614"/>
          <a:stretch/>
        </p:blipFill>
        <p:spPr>
          <a:xfrm>
            <a:off x="6473439" y="967125"/>
            <a:ext cx="4824444" cy="53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/>
          <p:nvPr/>
        </p:nvSpPr>
        <p:spPr>
          <a:xfrm>
            <a:off x="6240025" y="1130563"/>
            <a:ext cx="1291800" cy="10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4975" tIns="44975" rIns="44975" bIns="449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0" y="967125"/>
            <a:ext cx="6368700" cy="47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44925" rIns="89900" bIns="44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Planning Automation</a:t>
            </a:r>
            <a:endParaRPr sz="2400" b="1" i="0" u="none" strike="noStrike" cap="none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All Phases are Left of SDLC Deployment Phases </a:t>
            </a:r>
            <a:endParaRPr sz="18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4C5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1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STAGE 1</a:t>
            </a: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 can define pre-emptive mitigation strategies via hardening, control adherence</a:t>
            </a:r>
            <a:endParaRPr sz="15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1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STAGE 2 </a:t>
            </a: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identifies risks stemming from vuln components from attack surface</a:t>
            </a:r>
            <a:endParaRPr sz="15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1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STAGE 3 </a:t>
            </a: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understand security context of callers in application architecture.</a:t>
            </a:r>
            <a:endParaRPr sz="15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1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STAGE 4</a:t>
            </a: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 can identify threats that can be addressed earlier in SDLC</a:t>
            </a:r>
            <a:endParaRPr sz="15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1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STAGE 5 &amp; 6 </a:t>
            </a: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can audit code, app configs, &amp; app responses</a:t>
            </a:r>
            <a:endParaRPr sz="15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1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STAGE 7 </a:t>
            </a: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identifies residual risks &amp; determines pass/fail criteria for app acceptance</a:t>
            </a:r>
            <a:br>
              <a:rPr lang="en-US" sz="1500" b="0" i="0" u="none" strike="noStrike" cap="none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500" b="0" i="0" u="none" strike="noStrike" cap="none">
              <a:solidFill>
                <a:srgbClr val="1B253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7422695" y="3545260"/>
            <a:ext cx="969900" cy="341700"/>
          </a:xfrm>
          <a:prstGeom prst="rect">
            <a:avLst/>
          </a:prstGeom>
          <a:solidFill>
            <a:srgbClr val="54C5ED"/>
          </a:solidFill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Stage 1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105108" y="3159341"/>
            <a:ext cx="855000" cy="339900"/>
          </a:xfrm>
          <a:prstGeom prst="rect">
            <a:avLst/>
          </a:prstGeom>
          <a:solidFill>
            <a:srgbClr val="54C5ED"/>
          </a:solidFill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Stage 2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11113372" y="4896854"/>
            <a:ext cx="855000" cy="341700"/>
          </a:xfrm>
          <a:prstGeom prst="rect">
            <a:avLst/>
          </a:prstGeom>
          <a:solidFill>
            <a:srgbClr val="54C5ED"/>
          </a:solidFill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Stage 7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11039311" y="3684472"/>
            <a:ext cx="1044000" cy="339900"/>
          </a:xfrm>
          <a:prstGeom prst="rect">
            <a:avLst/>
          </a:prstGeom>
          <a:solidFill>
            <a:srgbClr val="54C5ED"/>
          </a:solidFill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Stage 5 ,6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10127663" y="2546102"/>
            <a:ext cx="855000" cy="341700"/>
          </a:xfrm>
          <a:prstGeom prst="rect">
            <a:avLst/>
          </a:prstGeom>
          <a:solidFill>
            <a:srgbClr val="54C5ED"/>
          </a:solidFill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Stage</a:t>
            </a:r>
            <a:r>
              <a:rPr lang="en-US"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8389007" y="2473853"/>
            <a:ext cx="853500" cy="341700"/>
          </a:xfrm>
          <a:prstGeom prst="rect">
            <a:avLst/>
          </a:prstGeom>
          <a:solidFill>
            <a:srgbClr val="54C5ED"/>
          </a:solidFill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Calibri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Stage 3</a:t>
            </a: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/>
        </p:nvSpPr>
        <p:spPr>
          <a:xfrm>
            <a:off x="0" y="1309725"/>
            <a:ext cx="121920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7200" b="1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Automation Cases</a:t>
            </a:r>
            <a:endParaRPr sz="7200" b="1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800" b="1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Configuration, Audit, and Implementation Use Cases</a:t>
            </a:r>
            <a:endParaRPr sz="4800" b="1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4800" b="1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/>
        </p:nvSpPr>
        <p:spPr>
          <a:xfrm>
            <a:off x="75805" y="1267161"/>
            <a:ext cx="118533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Remediation Workflows - </a:t>
            </a:r>
            <a:endParaRPr sz="36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Information Collection</a:t>
            </a:r>
            <a:endParaRPr sz="36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15900">
              <a:spcBef>
                <a:spcPts val="500"/>
              </a:spcBef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Retrieve logged users (e.g. - actor inventory, security privilege context)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15900">
              <a:spcBef>
                <a:spcPts val="1000"/>
              </a:spcBef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Retrieve listening ports (e.g. - security hardening objectives)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15900">
              <a:spcBef>
                <a:spcPts val="1000"/>
              </a:spcBef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Retrieve established connections (e.g. - PASTA Stage 3)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15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Retrieve running processes (e.g. - baseline configurations, NIST CM Control Domain)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15900">
              <a:spcBef>
                <a:spcPts val="1000"/>
              </a:spcBef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Retrieve file hashes (e.g. - data integrity)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15900">
              <a:spcBef>
                <a:spcPts val="1000"/>
              </a:spcBef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Retrieve logs from /var/log/* (e.g.- logging, auditing)</a:t>
            </a:r>
            <a:endParaRPr sz="16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lvl="0" indent="-215900">
              <a:spcBef>
                <a:spcPts val="1000"/>
              </a:spcBef>
              <a:buClr>
                <a:srgbClr val="00B0F0"/>
              </a:buClr>
              <a:buSzPts val="1600"/>
              <a:buFont typeface="Poppins"/>
              <a:buChar char="●"/>
            </a:pP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Upload information to Rackspace </a:t>
            </a:r>
            <a:r>
              <a:rPr lang="en-US" sz="1600" dirty="0" err="1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CloudFiles</a:t>
            </a: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 (e.g.- archiving for compliance/ audit review </a:t>
            </a:r>
            <a:r>
              <a:rPr lang="en-US" sz="1600" dirty="0" err="1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Sharepoint</a:t>
            </a:r>
            <a:r>
              <a:rPr lang="en-US" sz="16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, Confluence)</a:t>
            </a:r>
            <a:endParaRPr sz="16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/>
        </p:nvSpPr>
        <p:spPr>
          <a:xfrm>
            <a:off x="0" y="1081850"/>
            <a:ext cx="11853300" cy="4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Operationalizing Governance</a:t>
            </a:r>
            <a:endParaRPr sz="36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Mapping Automation Opportunities into the SDLC</a:t>
            </a: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34"/>
          <p:cNvSpPr txBox="1"/>
          <p:nvPr/>
        </p:nvSpPr>
        <p:spPr>
          <a:xfrm>
            <a:off x="342532" y="1292613"/>
            <a:ext cx="10191600" cy="4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25" rIns="89900" bIns="44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4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54C5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12.3 Use cryptographic controls to protect your information </a:t>
            </a:r>
            <a:endParaRPr sz="15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br>
              <a:rPr lang="en-US" sz="15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15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15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15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There are multiple ways to ‘comply’ with a control</a:t>
            </a:r>
            <a:endParaRPr sz="15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Automate checks with Puppet, Chef, Ansible, Vagrant, Terraform</a:t>
            </a:r>
            <a:endParaRPr sz="15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Char char="●"/>
            </a:pPr>
            <a:r>
              <a:rPr lang="en-US" sz="15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Checks can sometimes run natively on native platforms</a:t>
            </a:r>
            <a:br>
              <a:rPr lang="en-US" sz="1500" b="0" i="0" u="none" strike="noStrike" cap="none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1500" b="1" i="0" u="none" strike="noStrike" cap="none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1500" b="0" i="0" u="none" strike="noStrike" cap="none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500" b="0" i="0" u="none" strike="noStrike" cap="none">
              <a:solidFill>
                <a:srgbClr val="1B253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265" name="Google Shape;265;p34"/>
          <p:cNvGraphicFramePr/>
          <p:nvPr/>
        </p:nvGraphicFramePr>
        <p:xfrm>
          <a:off x="549555" y="2953031"/>
          <a:ext cx="6915475" cy="1439250"/>
        </p:xfrm>
        <a:graphic>
          <a:graphicData uri="http://schemas.openxmlformats.org/drawingml/2006/table">
            <a:tbl>
              <a:tblPr>
                <a:noFill/>
                <a:tableStyleId>{0D376714-4E25-45D5-B386-D63B5E877322}</a:tableStyleId>
              </a:tblPr>
              <a:tblGrid>
                <a:gridCol w="98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8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7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7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20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GRC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20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3rd Party Audits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20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NetSec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20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SysSec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20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DB Sec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203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AppSec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F20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(subjective control presence)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(subjective control presence)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(subjective control presence)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Ex: CA Signing, encryption algorithm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Ex: Disk encryption status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Ex: Field vs. Table Encryption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Calibri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Ex: employing proper TLS levels for in-transit</a:t>
                      </a:r>
                      <a:endParaRPr sz="700" u="none" strike="noStrike" cap="none"/>
                    </a:p>
                  </a:txBody>
                  <a:tcPr marL="44600" marR="44600" marT="22875" marB="2287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7"/>
          <p:cNvPicPr preferRelativeResize="0"/>
          <p:nvPr/>
        </p:nvPicPr>
        <p:blipFill rotWithShape="1">
          <a:blip r:embed="rId3">
            <a:alphaModFix/>
          </a:blip>
          <a:srcRect l="6559" r="6559"/>
          <a:stretch/>
        </p:blipFill>
        <p:spPr>
          <a:xfrm>
            <a:off x="465877" y="1236149"/>
            <a:ext cx="3823300" cy="438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4914900" y="1167825"/>
            <a:ext cx="6615600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Tony UcedaVélez</a:t>
            </a:r>
            <a:r>
              <a:rPr lang="en-US" sz="2400" b="1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400" b="0" i="0" u="none" strike="noStrike" cap="none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CEO/ Founder, VerSprite</a:t>
            </a:r>
            <a:endParaRPr sz="2400" b="0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400" b="1" i="0" u="none" strike="noStrike" cap="none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VerSprite.com - Global Security Firm​</a:t>
            </a:r>
            <a:endParaRPr sz="2400" b="1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4914900" y="2246775"/>
            <a:ext cx="68877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2286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2C5B"/>
              </a:buClr>
              <a:buSzPts val="1800"/>
              <a:buFont typeface="Poppins"/>
              <a:buChar char="●"/>
            </a:pPr>
            <a:r>
              <a:rPr lang="en-US" sz="1800" b="0" i="0" u="none" strike="noStrike" cap="none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OWASP Atlanta Chapter Leader (past 10 years)​</a:t>
            </a:r>
            <a:endParaRPr sz="1800" b="0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2C5B"/>
              </a:buClr>
              <a:buSzPts val="1800"/>
              <a:buFont typeface="Poppins"/>
              <a:buChar char="●"/>
            </a:pPr>
            <a:r>
              <a:rPr lang="en-US" sz="1800" b="0" i="0" u="none" strike="noStrike" cap="none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Author, “Risk Centric Threat Modeling – Process for Attack Simulation &amp; Threat Analysis”, Wiley June 2015​</a:t>
            </a:r>
            <a:endParaRPr sz="1800" b="0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2C5B"/>
              </a:buClr>
              <a:buSzPts val="1800"/>
              <a:buFont typeface="Poppins"/>
              <a:buChar char="●"/>
            </a:pPr>
            <a:r>
              <a:rPr lang="en-US" sz="1800" b="0" i="0" u="none" strike="noStrike" cap="none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Passionate global, threat modeling evangelist​</a:t>
            </a:r>
            <a:endParaRPr sz="1800" b="0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2C5B"/>
              </a:buClr>
              <a:buSzPts val="1800"/>
              <a:buFont typeface="Poppins"/>
              <a:buChar char="●"/>
            </a:pPr>
            <a:r>
              <a:rPr lang="en-US" sz="1800" b="0" i="0" u="none" strike="noStrike" cap="none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~25 years of diverse IT/ Security experience in software development, architecture, pen testing, threat modeling, sys admin, security operations​</a:t>
            </a:r>
            <a:endParaRPr sz="1800" b="0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A2C5B"/>
              </a:buClr>
              <a:buSzPts val="1800"/>
              <a:buFont typeface="Poppins"/>
              <a:buChar char="●"/>
            </a:pPr>
            <a:r>
              <a:rPr lang="en-US" sz="1800" b="0" i="0" u="none" strike="noStrike" cap="none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Dreams of bankrupting #infosec with intelligent, threat inspired DevSecOps automation​</a:t>
            </a:r>
            <a:endParaRPr sz="1800" b="0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1800" b="1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800" b="0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/>
        </p:nvSpPr>
        <p:spPr>
          <a:xfrm>
            <a:off x="0" y="1896000"/>
            <a:ext cx="5869500" cy="44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25" rIns="89900" bIns="44925" anchor="t" anchorCtr="0">
            <a:noAutofit/>
          </a:bodyPr>
          <a:lstStyle/>
          <a:p>
            <a:pPr marL="228600" marR="0" lvl="0" indent="-2095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Automatically issue TLS certs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Vault feature can be used to automate TLS certs to TLS clients &amp; servers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Validate TLS presence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 assurance to client-server environments across desired environments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</a:t>
            </a: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|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STAGE</a:t>
            </a: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|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UAT</a:t>
            </a: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|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QA</a:t>
            </a: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|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TEST</a:t>
            </a: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| </a:t>
            </a:r>
            <a:r>
              <a:rPr lang="en-US" sz="1500" b="1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</a:t>
            </a:r>
            <a:endParaRPr sz="15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Terraform scripts interface w/ Vault to generate CSR, issue certs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Chef, Puppet, Ansible all have similar variants for secret/ key management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35"/>
          <p:cNvSpPr txBox="1"/>
          <p:nvPr/>
        </p:nvSpPr>
        <p:spPr>
          <a:xfrm>
            <a:off x="1" y="930550"/>
            <a:ext cx="67854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600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Control Implementation for Crypto</a:t>
            </a:r>
            <a:endParaRPr sz="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ISO 12.3 Use Cryptographic Controls</a:t>
            </a:r>
            <a:endParaRPr sz="2400" b="1" i="0" u="none" strike="noStrike" cap="none">
              <a:solidFill>
                <a:srgbClr val="1BB2E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3" name="Google Shape;273;p35" descr="Screen Shot 2018-12-18 at 10.20.52 PM.png"/>
          <p:cNvPicPr preferRelativeResize="0"/>
          <p:nvPr/>
        </p:nvPicPr>
        <p:blipFill rotWithShape="1">
          <a:blip r:embed="rId3">
            <a:alphaModFix/>
          </a:blip>
          <a:srcRect l="2408" r="2408"/>
          <a:stretch/>
        </p:blipFill>
        <p:spPr>
          <a:xfrm>
            <a:off x="6364647" y="2231558"/>
            <a:ext cx="5506242" cy="4456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>
            <a:off x="6188100" y="1823475"/>
            <a:ext cx="6003900" cy="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C5ED"/>
              </a:buClr>
              <a:buSzPts val="900"/>
              <a:buFont typeface="Calibri"/>
              <a:buNone/>
            </a:pPr>
            <a:r>
              <a:rPr lang="en-US" sz="12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NetSec Control Implementation Example Using Terraform Vault Provider </a:t>
            </a:r>
            <a:endParaRPr sz="1200" b="1" i="0" u="none" strike="noStrike" cap="none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/>
        </p:nvSpPr>
        <p:spPr>
          <a:xfrm>
            <a:off x="253525" y="2097850"/>
            <a:ext cx="5006400" cy="44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25" rIns="89900" bIns="44925" anchor="t" anchorCtr="0">
            <a:noAutofit/>
          </a:bodyPr>
          <a:lstStyle/>
          <a:p>
            <a:pPr marL="228600" marR="0" lvl="0" indent="-20955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Simple powershell script can be checked into any config management tool 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 be run as a service account 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Can be run when configuring VMs for any environment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Provides assurance to encrypted file systems</a:t>
            </a: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Output can be stored automatically via interfaces to Sharepoint, Confluence, GRC platforms</a:t>
            </a:r>
            <a:b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253519" y="1099100"/>
            <a:ext cx="108657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Endpoint Protection Validation</a:t>
            </a:r>
            <a:endParaRPr sz="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ISO 12.3 Use Cryptographic Controls</a:t>
            </a:r>
            <a:endParaRPr sz="2400" b="1" i="0" u="none" strike="noStrike" cap="none">
              <a:solidFill>
                <a:srgbClr val="1BB2E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6280896" y="1099108"/>
            <a:ext cx="55062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C5ED"/>
              </a:buClr>
              <a:buSzPts val="900"/>
              <a:buFont typeface="Calibri"/>
              <a:buNone/>
            </a:pPr>
            <a:r>
              <a:rPr lang="en-US" sz="1300" b="1" i="0" u="none" strike="noStrike" cap="none">
                <a:solidFill>
                  <a:srgbClr val="54C5ED"/>
                </a:solidFill>
                <a:latin typeface="Poppins"/>
                <a:ea typeface="Poppins"/>
                <a:cs typeface="Poppins"/>
                <a:sym typeface="Poppins"/>
              </a:rPr>
              <a:t>SysSec Control Validation Example Using Native Capabilities</a:t>
            </a:r>
            <a:br>
              <a:rPr lang="en-US" sz="1300" b="1" i="0" u="none" strike="noStrike" cap="none">
                <a:solidFill>
                  <a:srgbClr val="54C5ED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300" b="1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3" name="Google Shape;283;p36" descr="FDE-windows-check.jpg"/>
          <p:cNvPicPr preferRelativeResize="0"/>
          <p:nvPr/>
        </p:nvPicPr>
        <p:blipFill rotWithShape="1">
          <a:blip r:embed="rId3">
            <a:alphaModFix/>
          </a:blip>
          <a:srcRect l="9910" r="9910"/>
          <a:stretch/>
        </p:blipFill>
        <p:spPr>
          <a:xfrm>
            <a:off x="6280896" y="1323962"/>
            <a:ext cx="5222624" cy="422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/>
        </p:nvSpPr>
        <p:spPr>
          <a:xfrm>
            <a:off x="195125" y="1854800"/>
            <a:ext cx="7603500" cy="4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25" rIns="89900" bIns="44925" anchor="t" anchorCtr="0">
            <a:noAutofit/>
          </a:bodyPr>
          <a:lstStyle/>
          <a:p>
            <a:pPr marL="228600" marR="0" lvl="0" indent="-203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Integrating SAST via automation tools like OWASP Glue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Linting or static code analysis can be carried out by various tools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Bandit is one for Python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Automatic linting for Python can be automated via tools like OWASP Glue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Targets can include: file systems, git repos, dockerfiles, iso files, etc.)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Series of tasks that can be defined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Bandit task for SAST on python codebase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DAST tasks can be defined w/ ZAP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ruby bin/glue -t zap --zap-host http://localhost --zap-port 1234 –z p-passive-mode </a:t>
            </a:r>
            <a:r>
              <a:rPr lang="en-US" sz="1400" b="0" i="0" u="sng" strike="noStrike" cap="none">
                <a:solidFill>
                  <a:srgbClr val="0097A7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http://juice-shop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TeamCity Integration Example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Poppins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ruby bin/glue -t zap --zap-host http://localhost --zap-port 1234 --zap-passive-mode http://juice-shop -f teamcity</a:t>
            </a:r>
            <a:b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254000" y="1003700"/>
            <a:ext cx="106116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Vulnerability Management Assurance</a:t>
            </a:r>
            <a:endParaRPr sz="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ISO 12.6 Establish Technical </a:t>
            </a:r>
            <a:endParaRPr sz="2400" b="1" i="0" u="none" strike="noStrike" cap="none">
              <a:solidFill>
                <a:srgbClr val="1BB2E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1" name="Google Shape;291;p37" descr="Screen Shot 2018-12-19 at 5.05.45 AM.png"/>
          <p:cNvPicPr preferRelativeResize="0"/>
          <p:nvPr/>
        </p:nvPicPr>
        <p:blipFill rotWithShape="1">
          <a:blip r:embed="rId4">
            <a:alphaModFix/>
          </a:blip>
          <a:srcRect l="8039" r="8039"/>
          <a:stretch/>
        </p:blipFill>
        <p:spPr>
          <a:xfrm>
            <a:off x="7078373" y="1370523"/>
            <a:ext cx="4900648" cy="422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8"/>
          <p:cNvSpPr txBox="1"/>
          <p:nvPr/>
        </p:nvSpPr>
        <p:spPr>
          <a:xfrm>
            <a:off x="178749" y="1048975"/>
            <a:ext cx="6132900" cy="4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25" rIns="89900" bIns="44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11.2.2 Control the Management of System Privileges</a:t>
            </a:r>
            <a:br>
              <a:rPr lang="en-US" sz="2400" b="1" i="0" u="none" strike="noStrike" cap="none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400" b="1" i="0" u="none" strike="noStrike" cap="none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All Phases are Left of SDLC Deployment Phases </a:t>
            </a:r>
            <a:endParaRPr sz="1800" b="1" i="0" u="none" strike="noStrike" cap="none" dirty="0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4C5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i="0" u="none" strike="noStrike" cap="none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Another ISO Control Implementation (ISO 27002 11.2 Domain)</a:t>
            </a:r>
            <a:endParaRPr sz="1500" i="0" u="none" strike="noStrike" cap="none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i="0" u="none" strike="noStrike" cap="none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Ensuring the security context of actors running 3rd party software or internal software is not elevated</a:t>
            </a:r>
            <a:endParaRPr sz="1500" i="0" u="none" strike="noStrike" cap="none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i="0" u="none" strike="noStrike" cap="none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Chef automation scripts can validate Apache web server environments that are in scope</a:t>
            </a:r>
            <a:endParaRPr sz="1500" i="0" u="none" strike="noStrike" cap="none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Font typeface="Poppins"/>
              <a:buChar char="●"/>
            </a:pPr>
            <a:r>
              <a:rPr lang="en-US" sz="1500" i="0" u="none" strike="noStrike" cap="none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Multiple baselines exist and can be code as checks using Ansible, Chef, Puppet </a:t>
            </a:r>
            <a:endParaRPr sz="1500" i="0" u="none" strike="noStrike" cap="none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Char char="●"/>
            </a:pPr>
            <a:r>
              <a:rPr lang="en-US" sz="1500" i="0" u="none" strike="noStrike" cap="none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Great resource: </a:t>
            </a:r>
            <a:r>
              <a:rPr lang="en-US" sz="1500" i="0" u="sng" strike="noStrike" cap="none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https://dev-sec.io/baselines/apache/</a:t>
            </a:r>
            <a:r>
              <a:rPr lang="en-US" sz="1500" i="0" u="none" strike="noStrike" cap="none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br>
              <a:rPr lang="en-US" sz="1500" b="0" i="0" u="none" strike="noStrike" cap="none" dirty="0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1500" b="1" i="0" u="none" strike="noStrike" cap="none" dirty="0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1500" b="0" i="0" u="none" strike="noStrike" cap="none" dirty="0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500" b="0" i="0" u="none" strike="noStrike" cap="none" dirty="0">
              <a:solidFill>
                <a:srgbClr val="1B253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8" name="Google Shape;298;p38" descr="Screen Shot 2018-12-19 at 8.02.52 AM.png"/>
          <p:cNvPicPr preferRelativeResize="0"/>
          <p:nvPr/>
        </p:nvPicPr>
        <p:blipFill rotWithShape="1">
          <a:blip r:embed="rId3">
            <a:alphaModFix/>
          </a:blip>
          <a:srcRect l="-3605" t="20803" r="18564" b="-7375"/>
          <a:stretch/>
        </p:blipFill>
        <p:spPr>
          <a:xfrm>
            <a:off x="6311644" y="2491473"/>
            <a:ext cx="5704687" cy="268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/>
        </p:nvSpPr>
        <p:spPr>
          <a:xfrm>
            <a:off x="0" y="1309725"/>
            <a:ext cx="121920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7200" b="1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Moving Forward</a:t>
            </a:r>
            <a:endParaRPr sz="7200" b="1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800" b="1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Resources &amp; Practical Advice</a:t>
            </a:r>
            <a:endParaRPr sz="4800" b="1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4800" b="1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/>
          <p:nvPr/>
        </p:nvSpPr>
        <p:spPr>
          <a:xfrm>
            <a:off x="0" y="921300"/>
            <a:ext cx="118533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Did you know? </a:t>
            </a:r>
            <a:endParaRPr sz="36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66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Security product vendors want to have customers that use their products. </a:t>
            </a:r>
            <a:endParaRPr sz="24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66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DevSecOps can leverage many security, compliance products today; find the ones that work.</a:t>
            </a:r>
            <a:endParaRPr sz="24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667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Poppins"/>
              <a:buChar char="●"/>
            </a:pPr>
            <a:r>
              <a:rPr lang="en-US" sz="24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DevSecOps can increase TCO for current solutions and help create workflows via integration</a:t>
            </a:r>
            <a:endParaRPr sz="24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 b="1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1" descr="xdevsecops-process.png"/>
          <p:cNvPicPr preferRelativeResize="0"/>
          <p:nvPr/>
        </p:nvPicPr>
        <p:blipFill rotWithShape="1">
          <a:blip r:embed="rId3">
            <a:alphaModFix/>
          </a:blip>
          <a:srcRect l="1769" r="4606"/>
          <a:stretch/>
        </p:blipFill>
        <p:spPr>
          <a:xfrm>
            <a:off x="319184" y="2234333"/>
            <a:ext cx="5605463" cy="3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1"/>
          <p:cNvSpPr txBox="1"/>
          <p:nvPr/>
        </p:nvSpPr>
        <p:spPr>
          <a:xfrm>
            <a:off x="3398608" y="1785958"/>
            <a:ext cx="1977000" cy="322200"/>
          </a:xfrm>
          <a:prstGeom prst="rect">
            <a:avLst/>
          </a:prstGeom>
          <a:solidFill>
            <a:srgbClr val="00B294"/>
          </a:solidFill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ISO Controls for Automation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41"/>
          <p:cNvSpPr txBox="1"/>
          <p:nvPr/>
        </p:nvSpPr>
        <p:spPr>
          <a:xfrm rot="-5400000">
            <a:off x="1447414" y="5308084"/>
            <a:ext cx="1525500" cy="181200"/>
          </a:xfrm>
          <a:prstGeom prst="rect">
            <a:avLst/>
          </a:prstGeom>
          <a:gradFill>
            <a:gsLst>
              <a:gs pos="0">
                <a:srgbClr val="45BEA1"/>
              </a:gs>
              <a:gs pos="50000">
                <a:srgbClr val="00BB9A"/>
              </a:gs>
              <a:gs pos="100000">
                <a:srgbClr val="00AD8D"/>
              </a:gs>
            </a:gsLst>
            <a:lin ang="5400012" scaled="0"/>
          </a:gradFill>
          <a:ln w="9525" cap="flat" cmpd="sng">
            <a:solidFill>
              <a:srgbClr val="00B2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alibri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12.4  - Protect Source Code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1"/>
          <p:cNvSpPr txBox="1"/>
          <p:nvPr/>
        </p:nvSpPr>
        <p:spPr>
          <a:xfrm rot="-5400000">
            <a:off x="4374235" y="5109845"/>
            <a:ext cx="2023800" cy="182100"/>
          </a:xfrm>
          <a:prstGeom prst="rect">
            <a:avLst/>
          </a:prstGeom>
          <a:gradFill>
            <a:gsLst>
              <a:gs pos="0">
                <a:srgbClr val="45BEA1"/>
              </a:gs>
              <a:gs pos="50000">
                <a:srgbClr val="00BB9A"/>
              </a:gs>
              <a:gs pos="100000">
                <a:srgbClr val="00AD8D"/>
              </a:gs>
            </a:gsLst>
            <a:lin ang="5400012" scaled="0"/>
          </a:gradFill>
          <a:ln w="9525" cap="flat" cmpd="sng">
            <a:solidFill>
              <a:srgbClr val="00B2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alibri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11.4.2 Auth remote user connections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1"/>
          <p:cNvSpPr txBox="1"/>
          <p:nvPr/>
        </p:nvSpPr>
        <p:spPr>
          <a:xfrm rot="-5400000">
            <a:off x="2317267" y="4598905"/>
            <a:ext cx="3031800" cy="182100"/>
          </a:xfrm>
          <a:prstGeom prst="rect">
            <a:avLst/>
          </a:prstGeom>
          <a:gradFill>
            <a:gsLst>
              <a:gs pos="0">
                <a:srgbClr val="45BEA1"/>
              </a:gs>
              <a:gs pos="50000">
                <a:srgbClr val="00BB9A"/>
              </a:gs>
              <a:gs pos="100000">
                <a:srgbClr val="00AD8D"/>
              </a:gs>
            </a:gsLst>
            <a:lin ang="5400012" scaled="0"/>
          </a:gradFill>
          <a:ln w="9525" cap="flat" cmpd="sng">
            <a:solidFill>
              <a:srgbClr val="00B2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alibri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13.1.2 </a:t>
            </a:r>
            <a:r>
              <a:rPr lang="en-US" sz="800" b="0" i="0" u="none" strike="noStrike" cap="none">
                <a:solidFill>
                  <a:srgbClr val="FFFFFF"/>
                </a:solidFill>
                <a:latin typeface="Mangal"/>
                <a:ea typeface="Mangal"/>
                <a:cs typeface="Mangal"/>
                <a:sym typeface="Mangal"/>
              </a:rPr>
              <a:t>–</a:t>
            </a: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DAST Automation via Jenkins &amp; Zed Attack Proxy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1"/>
          <p:cNvSpPr txBox="1"/>
          <p:nvPr/>
        </p:nvSpPr>
        <p:spPr>
          <a:xfrm rot="-5400000">
            <a:off x="1747352" y="5115279"/>
            <a:ext cx="1993500" cy="182100"/>
          </a:xfrm>
          <a:prstGeom prst="rect">
            <a:avLst/>
          </a:prstGeom>
          <a:gradFill>
            <a:gsLst>
              <a:gs pos="0">
                <a:srgbClr val="45BEA1"/>
              </a:gs>
              <a:gs pos="50000">
                <a:srgbClr val="00BB9A"/>
              </a:gs>
              <a:gs pos="100000">
                <a:srgbClr val="00AD8D"/>
              </a:gs>
            </a:gsLst>
            <a:lin ang="5400012" scaled="0"/>
          </a:gradFill>
          <a:ln w="9525" cap="flat" cmpd="sng">
            <a:solidFill>
              <a:srgbClr val="00B2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alibri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12.1.1 Identify InfoSec requirements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6043275" y="1945300"/>
            <a:ext cx="6088800" cy="46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25" rIns="89900" bIns="44925" anchor="t" anchorCtr="0">
            <a:noAutofit/>
          </a:bodyPr>
          <a:lstStyle/>
          <a:p>
            <a:pPr marL="2286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Calibri"/>
              <a:buChar char="●"/>
            </a:pPr>
            <a:r>
              <a:rPr lang="en-US" sz="1400" b="1" i="0" u="none" strike="noStrike" cap="none">
                <a:latin typeface="Poppins"/>
                <a:ea typeface="Poppins"/>
                <a:cs typeface="Poppins"/>
                <a:sym typeface="Poppins"/>
              </a:rPr>
              <a:t>Define Goals</a:t>
            </a: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: Compliance? Improved Security Posture? Security Cost Reduction? IP Preservation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Regulatory landscape for application(s)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1" i="0" u="none" strike="noStrike" cap="none">
                <a:latin typeface="Poppins"/>
                <a:ea typeface="Poppins"/>
                <a:cs typeface="Poppins"/>
                <a:sym typeface="Poppins"/>
              </a:rPr>
              <a:t>Identify Attack Surface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This will be the object of DevSecOps automation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1" i="0" u="none" strike="noStrike" cap="none">
                <a:latin typeface="Poppins"/>
                <a:ea typeface="Poppins"/>
                <a:cs typeface="Poppins"/>
                <a:sym typeface="Poppins"/>
              </a:rPr>
              <a:t>Understand Flows via App Decomposition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Static API Calls,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SAST/ DAST reports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Actors &amp; their Security Context</a:t>
            </a:r>
            <a:endParaRPr sz="900" b="0" i="0" u="none" strike="noStrike" cap="none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55900" y="1116900"/>
            <a:ext cx="166551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Leveraging PASTA to Encompass Goals &amp; Scope</a:t>
            </a:r>
            <a:endParaRPr sz="2400" b="1" i="0" u="none" strike="noStrike" cap="none">
              <a:solidFill>
                <a:srgbClr val="1BB2E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2" descr="xdevsecops-process.png"/>
          <p:cNvPicPr preferRelativeResize="0"/>
          <p:nvPr/>
        </p:nvPicPr>
        <p:blipFill rotWithShape="1">
          <a:blip r:embed="rId3">
            <a:alphaModFix/>
          </a:blip>
          <a:srcRect l="1769" r="4606"/>
          <a:stretch/>
        </p:blipFill>
        <p:spPr>
          <a:xfrm>
            <a:off x="319184" y="2234333"/>
            <a:ext cx="5605463" cy="33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3398608" y="1785958"/>
            <a:ext cx="1977000" cy="322200"/>
          </a:xfrm>
          <a:prstGeom prst="rect">
            <a:avLst/>
          </a:prstGeom>
          <a:solidFill>
            <a:srgbClr val="00B294"/>
          </a:solidFill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Calibri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ISO Controls for Automation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 rot="-5400000">
            <a:off x="1447414" y="5308084"/>
            <a:ext cx="1525500" cy="181200"/>
          </a:xfrm>
          <a:prstGeom prst="rect">
            <a:avLst/>
          </a:prstGeom>
          <a:gradFill>
            <a:gsLst>
              <a:gs pos="0">
                <a:srgbClr val="45BEA1"/>
              </a:gs>
              <a:gs pos="50000">
                <a:srgbClr val="00BB9A"/>
              </a:gs>
              <a:gs pos="100000">
                <a:srgbClr val="00AD8D"/>
              </a:gs>
            </a:gsLst>
            <a:lin ang="5400012" scaled="0"/>
          </a:gradFill>
          <a:ln w="9525" cap="flat" cmpd="sng">
            <a:solidFill>
              <a:srgbClr val="00B2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alibri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12.4  - Protect Source Code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 rot="-5400000">
            <a:off x="4374235" y="5109845"/>
            <a:ext cx="2023800" cy="182100"/>
          </a:xfrm>
          <a:prstGeom prst="rect">
            <a:avLst/>
          </a:prstGeom>
          <a:gradFill>
            <a:gsLst>
              <a:gs pos="0">
                <a:srgbClr val="45BEA1"/>
              </a:gs>
              <a:gs pos="50000">
                <a:srgbClr val="00BB9A"/>
              </a:gs>
              <a:gs pos="100000">
                <a:srgbClr val="00AD8D"/>
              </a:gs>
            </a:gsLst>
            <a:lin ang="5400012" scaled="0"/>
          </a:gradFill>
          <a:ln w="9525" cap="flat" cmpd="sng">
            <a:solidFill>
              <a:srgbClr val="00B2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alibri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11.4.2 Auth remote user connections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 rot="-5400000">
            <a:off x="2317267" y="4598905"/>
            <a:ext cx="3031800" cy="182100"/>
          </a:xfrm>
          <a:prstGeom prst="rect">
            <a:avLst/>
          </a:prstGeom>
          <a:gradFill>
            <a:gsLst>
              <a:gs pos="0">
                <a:srgbClr val="45BEA1"/>
              </a:gs>
              <a:gs pos="50000">
                <a:srgbClr val="00BB9A"/>
              </a:gs>
              <a:gs pos="100000">
                <a:srgbClr val="00AD8D"/>
              </a:gs>
            </a:gsLst>
            <a:lin ang="5400012" scaled="0"/>
          </a:gradFill>
          <a:ln w="9525" cap="flat" cmpd="sng">
            <a:solidFill>
              <a:srgbClr val="00B2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alibri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13.1.2 </a:t>
            </a:r>
            <a:r>
              <a:rPr lang="en-US" sz="800" b="0" i="0" u="none" strike="noStrike" cap="none">
                <a:solidFill>
                  <a:srgbClr val="FFFFFF"/>
                </a:solidFill>
                <a:latin typeface="Mangal"/>
                <a:ea typeface="Mangal"/>
                <a:cs typeface="Mangal"/>
                <a:sym typeface="Mangal"/>
              </a:rPr>
              <a:t>–</a:t>
            </a: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DAST Automation via Jenkins &amp; Zed Attack Proxy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2"/>
          <p:cNvSpPr txBox="1"/>
          <p:nvPr/>
        </p:nvSpPr>
        <p:spPr>
          <a:xfrm rot="-5400000">
            <a:off x="1747352" y="5115279"/>
            <a:ext cx="1993500" cy="182100"/>
          </a:xfrm>
          <a:prstGeom prst="rect">
            <a:avLst/>
          </a:prstGeom>
          <a:gradFill>
            <a:gsLst>
              <a:gs pos="0">
                <a:srgbClr val="45BEA1"/>
              </a:gs>
              <a:gs pos="50000">
                <a:srgbClr val="00BB9A"/>
              </a:gs>
              <a:gs pos="100000">
                <a:srgbClr val="00AD8D"/>
              </a:gs>
            </a:gsLst>
            <a:lin ang="5400012" scaled="0"/>
          </a:gradFill>
          <a:ln w="9525" cap="flat" cmpd="sng">
            <a:solidFill>
              <a:srgbClr val="00B29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Calibri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12.1.1 Identify InfoSec requirements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2"/>
          <p:cNvSpPr txBox="1"/>
          <p:nvPr/>
        </p:nvSpPr>
        <p:spPr>
          <a:xfrm>
            <a:off x="55900" y="1116900"/>
            <a:ext cx="16655100" cy="5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Leveraging PASTA to Encompass Goals &amp; Scope</a:t>
            </a:r>
            <a:endParaRPr sz="2400" b="1" i="0" u="none" strike="noStrike" cap="none">
              <a:solidFill>
                <a:srgbClr val="1BB2E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6092144" y="1713588"/>
            <a:ext cx="6028500" cy="46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25" rIns="89900" bIns="44925" anchor="t" anchorCtr="0">
            <a:noAutofit/>
          </a:bodyPr>
          <a:lstStyle/>
          <a:p>
            <a:pPr marL="228600" marR="0" lvl="0" indent="-203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1" i="0" u="none" strike="noStrike" cap="none">
                <a:latin typeface="Poppins"/>
                <a:ea typeface="Poppins"/>
                <a:cs typeface="Poppins"/>
                <a:sym typeface="Poppins"/>
              </a:rPr>
              <a:t>Threat Analysis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Harvest alerts that feed triggers on OWASP Glue, StackStorm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1" i="0" u="none" strike="noStrike" cap="none">
                <a:latin typeface="Poppins"/>
                <a:ea typeface="Poppins"/>
                <a:cs typeface="Poppins"/>
                <a:sym typeface="Poppins"/>
              </a:rPr>
              <a:t> Vuln/ Weakness Detection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Go beyond the AppStack (concern for integrated dependencies)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CVE, CWE to CAPEC mapping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1" i="0" u="none" strike="noStrike" cap="none">
                <a:latin typeface="Poppins"/>
                <a:ea typeface="Poppins"/>
                <a:cs typeface="Poppins"/>
                <a:sym typeface="Poppins"/>
              </a:rPr>
              <a:t>Attack Modeling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Automated &amp; Integrated SAST / DAST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Queuing for manual exploits (vFEED)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1" i="0" u="none" strike="noStrike" cap="none">
                <a:latin typeface="Poppins"/>
                <a:ea typeface="Poppins"/>
                <a:cs typeface="Poppins"/>
                <a:sym typeface="Poppins"/>
              </a:rPr>
              <a:t>Residual Risk | Countermeasure Development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Poppins"/>
              <a:buChar char="○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Getting to remediation quicker</a:t>
            </a:r>
            <a:endParaRPr sz="1400" b="0" i="0" u="none" strike="noStrike" cap="none"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latin typeface="Poppins"/>
                <a:ea typeface="Poppins"/>
                <a:cs typeface="Poppins"/>
                <a:sym typeface="Poppins"/>
              </a:rPr>
              <a:t>Eliminating time spent on FPs</a:t>
            </a:r>
            <a:br>
              <a:rPr lang="en-US" sz="1500" b="0" i="0" u="none" strike="noStrike" cap="none">
                <a:latin typeface="Poppins"/>
                <a:ea typeface="Poppins"/>
                <a:cs typeface="Poppins"/>
                <a:sym typeface="Poppins"/>
              </a:rPr>
            </a:br>
            <a:br>
              <a:rPr lang="en-US" sz="15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5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/>
        </p:nvSpPr>
        <p:spPr>
          <a:xfrm>
            <a:off x="178750" y="1048975"/>
            <a:ext cx="7406100" cy="44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25" rIns="899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Cloud Security – Great Frontier for </a:t>
            </a:r>
            <a:r>
              <a:rPr lang="en-US" sz="2400" b="1" dirty="0" err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DevSecOps</a:t>
            </a:r>
            <a:endParaRPr sz="24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-US" sz="1800" b="1" dirty="0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Assessment and Remediation</a:t>
            </a:r>
            <a:endParaRPr sz="24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54C5E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500"/>
              <a:buChar char="●"/>
            </a:pPr>
            <a:r>
              <a:rPr lang="en-US" sz="15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Low-touch high-value assessments for your Cloud environment ideal for baseline, testing and monitoring remediation.</a:t>
            </a:r>
            <a:endParaRPr sz="15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500"/>
              <a:buChar char="●"/>
            </a:pPr>
            <a:r>
              <a:rPr lang="en-US" sz="15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Utilize control guidance defined by CSA 3.1, CIS benchmarks, Microsoft and Amazon.</a:t>
            </a:r>
            <a:endParaRPr sz="15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500"/>
              <a:buChar char="●"/>
            </a:pPr>
            <a:r>
              <a:rPr lang="en-US" sz="15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Automated checks continually evolving; leverage global security and DevOps communities for custom building security pipelines that fits your needs</a:t>
            </a:r>
            <a:endParaRPr sz="15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500"/>
              <a:buChar char="●"/>
            </a:pPr>
            <a:r>
              <a:rPr lang="en-US" sz="15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Key areas covered:</a:t>
            </a:r>
            <a:endParaRPr sz="15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 b="0" i="0" u="none" strike="noStrike" cap="none" dirty="0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1500" b="1" i="0" u="none" strike="noStrike" cap="none" dirty="0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en-US" sz="1500" b="0" i="0" u="none" strike="noStrike" cap="none" dirty="0">
                <a:solidFill>
                  <a:srgbClr val="1B2535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500" b="0" i="0" u="none" strike="noStrike" cap="none" dirty="0">
              <a:solidFill>
                <a:srgbClr val="1B253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3" name="Google Shape;34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84101" y="1975403"/>
            <a:ext cx="2414400" cy="10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60356" y="3405470"/>
            <a:ext cx="2614862" cy="134715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/>
        </p:nvSpPr>
        <p:spPr>
          <a:xfrm>
            <a:off x="626410" y="4538475"/>
            <a:ext cx="35415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Public attack surface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Identity &amp; Access Management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Networking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Virtual Compute (VM)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3799025" y="4538475"/>
            <a:ext cx="2189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Application Containers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Storage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Database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5601323" y="4538475"/>
            <a:ext cx="2912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Logging and Alerting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Security Center (Azure)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368300" marR="0" lvl="1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200"/>
              <a:buFont typeface="Poppins"/>
              <a:buChar char="•"/>
            </a:pPr>
            <a:r>
              <a:rPr lang="en-US" sz="12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Security Hub/GuardDuty (AWS)</a:t>
            </a:r>
            <a:endParaRPr sz="12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/>
        </p:nvSpPr>
        <p:spPr>
          <a:xfrm>
            <a:off x="177319" y="1817713"/>
            <a:ext cx="5749800" cy="44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900" tIns="44925" rIns="89900" bIns="44925" anchor="t" anchorCtr="0">
            <a:noAutofit/>
          </a:bodyPr>
          <a:lstStyle/>
          <a:p>
            <a:pPr marL="228600" marR="0" lvl="0" indent="-2032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 coverage of HIPAA/HITECH, ISO 27001, FedRAMP.</a:t>
            </a:r>
            <a:endParaRPr sz="1400" b="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Cloud controls (automated checks) mapped directly to compliance control domains. 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Example mappings:</a:t>
            </a:r>
            <a:endParaRPr sz="1400" b="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CIS Benchmarks for AWS 1.1-1.16 (IAM) =&gt; ISO 27001 control domain 9.x</a:t>
            </a:r>
            <a:endParaRPr sz="1400" b="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190500" algn="l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oppins"/>
              <a:buChar char="○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CIS Benchmarks for Azure 5.1- 5.13 (Logs) =&gt; HIPAA 164.308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encryption (S3, Database) =&gt; FedRAMP SC-13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03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Monthly audit drives evidence collection supporting audits for baseline and deltas.</a:t>
            </a:r>
            <a:endParaRPr sz="14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300"/>
              <a:buFont typeface="Poppins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Integrate control results into Azure Security Center and AWS Security Hub (in preview) for central dashboard.</a:t>
            </a:r>
            <a:br>
              <a:rPr lang="en-US" sz="13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br>
              <a:rPr lang="en-US" sz="1300" b="0" i="0" u="none" strike="noStrike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3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4" name="Google Shape;354;p44"/>
          <p:cNvSpPr txBox="1"/>
          <p:nvPr/>
        </p:nvSpPr>
        <p:spPr>
          <a:xfrm>
            <a:off x="177319" y="1006750"/>
            <a:ext cx="10865700" cy="8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Cloud Security Auditing</a:t>
            </a:r>
            <a:endParaRPr sz="2400" b="1" i="0" u="none" strike="noStrike" cap="none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Control Domains and Compliance</a:t>
            </a:r>
            <a:br>
              <a:rPr lang="en-US" sz="1800" b="1" i="0" u="none" strike="noStrike" cap="none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8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5" name="Google Shape;35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7120" y="1576863"/>
            <a:ext cx="5849128" cy="2957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/>
        </p:nvSpPr>
        <p:spPr>
          <a:xfrm>
            <a:off x="0" y="1272450"/>
            <a:ext cx="121920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9600" b="1" i="0" u="none" strike="noStrike" cap="none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Beyond the Theoretical</a:t>
            </a:r>
            <a:endParaRPr sz="9600" b="1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800" b="1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DevSecOps Beyond the Whiteboard</a:t>
            </a:r>
            <a:endParaRPr sz="4800" b="1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1" name="Google Shape;15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/>
        </p:nvSpPr>
        <p:spPr>
          <a:xfrm>
            <a:off x="509654" y="1778813"/>
            <a:ext cx="6719400" cy="25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975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5900" b="1" i="0" u="none" strike="noStrike" cap="none">
                <a:solidFill>
                  <a:srgbClr val="0F2032"/>
                </a:solidFill>
                <a:latin typeface="Poppins"/>
                <a:ea typeface="Poppins"/>
                <a:cs typeface="Poppins"/>
                <a:sym typeface="Poppins"/>
              </a:rPr>
              <a:t>Thank You</a:t>
            </a:r>
            <a:endParaRPr sz="5900" b="1" i="0" u="none" strike="noStrike" cap="none">
              <a:solidFill>
                <a:srgbClr val="0F203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1B8BC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●"/>
            </a:pPr>
            <a:r>
              <a:rPr lang="en-US" sz="1800" b="1" i="0" u="none" strike="noStrike" cap="none">
                <a:solidFill>
                  <a:srgbClr val="00B0F0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tonyuv@versprite.com</a:t>
            </a:r>
            <a:endParaRPr sz="18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●"/>
            </a:pPr>
            <a:r>
              <a:rPr lang="en-US" sz="1800" b="1" i="0" u="none" strike="noStrike" cap="none">
                <a:solidFill>
                  <a:srgbClr val="00B0F0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/>
              </a:rPr>
              <a:t>https://www.linkedin.com/in/tonyuv/</a:t>
            </a:r>
            <a:endParaRPr sz="1800" b="1" i="0" u="none" strike="noStrike" cap="none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oppins"/>
              <a:buChar char="●"/>
            </a:pPr>
            <a:r>
              <a:rPr lang="en-US" sz="1800" b="1" i="0" u="none" strike="noStrike" cap="none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@t0nyuv </a:t>
            </a:r>
            <a:endParaRPr sz="1800" b="1" i="0" u="none" strike="noStrike" cap="none">
              <a:solidFill>
                <a:srgbClr val="0070C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2" name="Google Shape;362;p45" descr="A picture containing ax, tool &#10; 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93895" y="3895307"/>
            <a:ext cx="470329" cy="383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44982" y="3413232"/>
            <a:ext cx="470329" cy="470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/>
        </p:nvSpPr>
        <p:spPr>
          <a:xfrm>
            <a:off x="0" y="1184550"/>
            <a:ext cx="69138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4925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What’s Said…</a:t>
            </a:r>
            <a:endParaRPr sz="24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Usually led by overzealous technologist(s)</a:t>
            </a:r>
            <a:endParaRPr sz="18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Multiple technologies downloaded</a:t>
            </a:r>
            <a:endParaRPr sz="18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Limited in-house expertise </a:t>
            </a:r>
            <a:endParaRPr sz="18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Automation utopias promised</a:t>
            </a:r>
            <a:endParaRPr sz="18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i="0" u="none" strike="noStrike" cap="none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80% cost saving projections</a:t>
            </a:r>
            <a:endParaRPr sz="180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7" name="Google Shape;157;p19" descr="devops-optimal-imagery.jpg"/>
          <p:cNvPicPr preferRelativeResize="0"/>
          <p:nvPr/>
        </p:nvPicPr>
        <p:blipFill rotWithShape="1">
          <a:blip r:embed="rId3">
            <a:alphaModFix/>
          </a:blip>
          <a:srcRect l="-25780" r="-25780"/>
          <a:stretch/>
        </p:blipFill>
        <p:spPr>
          <a:xfrm>
            <a:off x="5961061" y="1010763"/>
            <a:ext cx="6230943" cy="536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 descr="devops-poop.png"/>
          <p:cNvPicPr preferRelativeResize="0"/>
          <p:nvPr/>
        </p:nvPicPr>
        <p:blipFill rotWithShape="1">
          <a:blip r:embed="rId3">
            <a:alphaModFix/>
          </a:blip>
          <a:srcRect t="-33977" b="-33977"/>
          <a:stretch/>
        </p:blipFill>
        <p:spPr>
          <a:xfrm>
            <a:off x="6532664" y="1080875"/>
            <a:ext cx="5573560" cy="50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0" y="1184550"/>
            <a:ext cx="69138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4925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Versus What Actually Happens</a:t>
            </a:r>
            <a:endParaRPr sz="24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Orphaned technologies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Unmaintained repos, VMs, containers, VPCs, etc.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Account sprawl across environments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Lost time, money &amp; credibility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/>
        </p:nvSpPr>
        <p:spPr>
          <a:xfrm>
            <a:off x="0" y="1184550"/>
            <a:ext cx="120015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4925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What are we solving via DevSecOps?</a:t>
            </a:r>
            <a:endParaRPr sz="2400" b="1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Traditional IT Activities Alleviated with Automation</a:t>
            </a:r>
            <a:br>
              <a:rPr lang="en-US" sz="2000" b="1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00" b="1">
              <a:solidFill>
                <a:srgbClr val="00B0F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Reducing security control gaps across the stack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Reducing time associated w/ manual configurations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Improving recovery efforts for security incidents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Accelerating common security abuse case testing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Increasing security assurance levels per environment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Assurance vs. Patch Management approaches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Building security requirements into products &amp; platforms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Moving security ‘left’ of implementation SDLC stages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Eliminating vulnerabilities in deployment pipeline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Operationalizing governance</a:t>
            </a: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/>
        </p:nvSpPr>
        <p:spPr>
          <a:xfrm>
            <a:off x="0" y="1309725"/>
            <a:ext cx="12192000" cy="22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22475" rIns="44975" bIns="22475" anchor="t" anchorCtr="0">
            <a:noAutofit/>
          </a:bodyPr>
          <a:lstStyle/>
          <a:p>
            <a:pPr marL="0" marR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Arial"/>
              <a:buNone/>
            </a:pPr>
            <a:r>
              <a:rPr lang="en-US" sz="9600" b="1">
                <a:solidFill>
                  <a:srgbClr val="0A2C5B"/>
                </a:solidFill>
                <a:latin typeface="Poppins"/>
                <a:ea typeface="Poppins"/>
                <a:cs typeface="Poppins"/>
                <a:sym typeface="Poppins"/>
              </a:rPr>
              <a:t>Planning the Shift</a:t>
            </a:r>
            <a:endParaRPr sz="9600" b="1" i="0" u="none" strike="noStrike" cap="none">
              <a:solidFill>
                <a:srgbClr val="0A2C5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9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-US" sz="4800" b="1">
                <a:solidFill>
                  <a:srgbClr val="00B0F0"/>
                </a:solidFill>
                <a:latin typeface="Poppins"/>
                <a:ea typeface="Poppins"/>
                <a:cs typeface="Poppins"/>
                <a:sym typeface="Poppins"/>
              </a:rPr>
              <a:t>DevSecOps Beyond the Whiteboard</a:t>
            </a:r>
            <a:endParaRPr sz="4800" b="1">
              <a:solidFill>
                <a:srgbClr val="59595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0" y="1184550"/>
            <a:ext cx="69138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4925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Goals of Shifting Left</a:t>
            </a:r>
            <a:endParaRPr sz="24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Ensure that lower Dev environments receive security configurations; not just Prod</a:t>
            </a: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Helps reduce environmental discrepancies around security, privacy, and other control factors</a:t>
            </a: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Shifting Left can also relate to introducing security earlier in a software development lifecycle</a:t>
            </a: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"Operationalize” or automate security efforts via code and Continuous Integration &amp; Continuous Delivery</a:t>
            </a: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3000" y="1285875"/>
            <a:ext cx="324802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-88925" y="921300"/>
            <a:ext cx="72171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45700" rIns="457200" bIns="44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Layers of Need</a:t>
            </a:r>
            <a:endParaRPr sz="36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Speed, Accuracy, &amp; Assurance – </a:t>
            </a:r>
            <a:br>
              <a:rPr lang="en-US" sz="24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4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  <a:t>Tomorrow’s New Security Paradigm</a:t>
            </a:r>
            <a:br>
              <a:rPr lang="en-US" sz="2400" b="1" dirty="0">
                <a:solidFill>
                  <a:srgbClr val="193554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400" b="1" dirty="0">
              <a:solidFill>
                <a:srgbClr val="19355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b="1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Assurance - </a:t>
            </a:r>
            <a:endParaRPr sz="1800" b="1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-US" sz="18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Certifying Platforms &amp; Overall Environments</a:t>
            </a: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-US" sz="18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Validating 3rd party libraries</a:t>
            </a: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b="1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Governance &amp; Compliance - </a:t>
            </a:r>
            <a:endParaRPr sz="1800" b="1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-US" sz="18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Building security controls in alignment to regulatory requirements </a:t>
            </a: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-228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Poppins"/>
              <a:buChar char="●"/>
            </a:pPr>
            <a:r>
              <a:rPr lang="en-US" sz="1800" b="1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Agile Security Testing - </a:t>
            </a:r>
            <a:endParaRPr sz="1800" b="1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-215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Poppins"/>
              <a:buChar char="○"/>
            </a:pPr>
            <a:r>
              <a:rPr lang="en-US" sz="1800" dirty="0">
                <a:solidFill>
                  <a:srgbClr val="1B2535"/>
                </a:solidFill>
                <a:latin typeface="Poppins"/>
                <a:ea typeface="Poppins"/>
                <a:cs typeface="Poppins"/>
                <a:sym typeface="Poppins"/>
              </a:rPr>
              <a:t>Testing use cases faster, fixing faster</a:t>
            </a: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1B253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45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Poppins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79400" marR="0" lvl="0" indent="-177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0" name="Google Shape;190;p24" descr="fullstack.png"/>
          <p:cNvPicPr preferRelativeResize="0"/>
          <p:nvPr/>
        </p:nvPicPr>
        <p:blipFill rotWithShape="1">
          <a:blip r:embed="rId3">
            <a:alphaModFix/>
          </a:blip>
          <a:srcRect l="-12501" r="-12514"/>
          <a:stretch/>
        </p:blipFill>
        <p:spPr>
          <a:xfrm>
            <a:off x="6206549" y="1202025"/>
            <a:ext cx="5713353" cy="493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1661" y="141100"/>
            <a:ext cx="1610940" cy="5890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1702</Words>
  <Application>Microsoft Office PowerPoint</Application>
  <PresentationFormat>Widescreen</PresentationFormat>
  <Paragraphs>315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Century Gothic</vt:lpstr>
      <vt:lpstr>Arial</vt:lpstr>
      <vt:lpstr>Mangal</vt:lpstr>
      <vt:lpstr>Calibri</vt:lpstr>
      <vt:lpstr>Libre Franklin Medium</vt:lpstr>
      <vt:lpstr>Poppins</vt:lpstr>
      <vt:lpstr>Libre Franklin</vt:lpstr>
      <vt:lpstr>Nunito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Tony UcedaVélez</cp:lastModifiedBy>
  <cp:revision>5</cp:revision>
  <dcterms:modified xsi:type="dcterms:W3CDTF">2019-11-06T14:46:02Z</dcterms:modified>
</cp:coreProperties>
</file>